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384" r:id="rId3"/>
    <p:sldId id="442" r:id="rId5"/>
    <p:sldId id="462" r:id="rId6"/>
    <p:sldId id="463" r:id="rId7"/>
    <p:sldId id="412" r:id="rId8"/>
    <p:sldId id="488" r:id="rId9"/>
    <p:sldId id="487" r:id="rId10"/>
    <p:sldId id="486" r:id="rId11"/>
    <p:sldId id="479" r:id="rId12"/>
    <p:sldId id="475" r:id="rId13"/>
  </p:sldIdLst>
  <p:sldSz cx="12192000" cy="6858000"/>
  <p:notesSz cx="6858000" cy="9144000"/>
  <p:embeddedFontLst>
    <p:embeddedFont>
      <p:font typeface="Calibri" panose="020F0502020204030204" charset="0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等线" panose="0201060003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73075" y="930973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2825" y="2580640"/>
            <a:ext cx="65462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任务三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循环结构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</a:t>
            </a: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二 算法结构与描述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20269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课堂小结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21" name="任意多边形: 形状 4"/>
          <p:cNvSpPr/>
          <p:nvPr/>
        </p:nvSpPr>
        <p:spPr>
          <a:xfrm rot="10800000">
            <a:off x="5438140" y="441579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: 形状 4"/>
          <p:cNvSpPr/>
          <p:nvPr/>
        </p:nvSpPr>
        <p:spPr>
          <a:xfrm rot="5400000">
            <a:off x="5252085" y="307975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: 形状 4"/>
          <p:cNvSpPr/>
          <p:nvPr/>
        </p:nvSpPr>
        <p:spPr>
          <a:xfrm rot="16200000">
            <a:off x="5320665" y="390461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任意多边形: 形状 4"/>
          <p:cNvSpPr/>
          <p:nvPr/>
        </p:nvSpPr>
        <p:spPr>
          <a:xfrm rot="5400000">
            <a:off x="5252085" y="2372360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4"/>
          <p:cNvSpPr/>
          <p:nvPr/>
        </p:nvSpPr>
        <p:spPr>
          <a:xfrm rot="10800000">
            <a:off x="5438140" y="1801495"/>
            <a:ext cx="529590" cy="158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414988" y="4572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组合 12"/>
          <p:cNvGrpSpPr/>
          <p:nvPr/>
        </p:nvGrpSpPr>
        <p:grpSpPr>
          <a:xfrm>
            <a:off x="2116455" y="1618615"/>
            <a:ext cx="6134100" cy="2915285"/>
            <a:chOff x="2832" y="1698"/>
            <a:chExt cx="9660" cy="4591"/>
          </a:xfrm>
        </p:grpSpPr>
        <p:sp>
          <p:nvSpPr>
            <p:cNvPr id="25" name="任意多边形: 形状 4"/>
            <p:cNvSpPr/>
            <p:nvPr/>
          </p:nvSpPr>
          <p:spPr>
            <a:xfrm rot="10800000">
              <a:off x="8063" y="4083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任意多边形: 形状 4"/>
            <p:cNvSpPr/>
            <p:nvPr/>
          </p:nvSpPr>
          <p:spPr>
            <a:xfrm rot="5400000">
              <a:off x="7770" y="4528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: 形状 11"/>
            <p:cNvSpPr/>
            <p:nvPr/>
          </p:nvSpPr>
          <p:spPr>
            <a:xfrm>
              <a:off x="8567" y="3799"/>
              <a:ext cx="3925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循环结构的类型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6" name="任意多边形: 形状 4"/>
            <p:cNvSpPr/>
            <p:nvPr/>
          </p:nvSpPr>
          <p:spPr>
            <a:xfrm rot="16200000">
              <a:off x="7876" y="5747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: 形状 4"/>
            <p:cNvSpPr/>
            <p:nvPr/>
          </p:nvSpPr>
          <p:spPr>
            <a:xfrm rot="16200000">
              <a:off x="7878" y="4924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" name="任意多边形: 形状 4"/>
            <p:cNvSpPr/>
            <p:nvPr/>
          </p:nvSpPr>
          <p:spPr>
            <a:xfrm rot="5400000">
              <a:off x="7770" y="3403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: 形状 4"/>
            <p:cNvSpPr/>
            <p:nvPr/>
          </p:nvSpPr>
          <p:spPr>
            <a:xfrm rot="16200000">
              <a:off x="7878" y="2278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任意多边形: 形状 11"/>
            <p:cNvSpPr/>
            <p:nvPr/>
          </p:nvSpPr>
          <p:spPr>
            <a:xfrm>
              <a:off x="8567" y="1698"/>
              <a:ext cx="3925" cy="997"/>
            </a:xfrm>
            <a:custGeom>
              <a:avLst/>
              <a:gdLst>
                <a:gd name="connsiteX0" fmla="*/ 0 w 2074940"/>
                <a:gd name="connsiteY0" fmla="*/ 0 h 632856"/>
                <a:gd name="connsiteX1" fmla="*/ 2074940 w 2074940"/>
                <a:gd name="connsiteY1" fmla="*/ 0 h 632856"/>
                <a:gd name="connsiteX2" fmla="*/ 2074940 w 2074940"/>
                <a:gd name="connsiteY2" fmla="*/ 632856 h 632856"/>
                <a:gd name="connsiteX3" fmla="*/ 0 w 2074940"/>
                <a:gd name="connsiteY3" fmla="*/ 632856 h 632856"/>
                <a:gd name="connsiteX4" fmla="*/ 0 w 2074940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940" h="632856">
                  <a:moveTo>
                    <a:pt x="0" y="0"/>
                  </a:moveTo>
                  <a:lnTo>
                    <a:pt x="2074940" y="0"/>
                  </a:lnTo>
                  <a:lnTo>
                    <a:pt x="2074940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智能交通信号灯时长的设置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0" name="任意多边形: 形状 4"/>
            <p:cNvSpPr/>
            <p:nvPr/>
          </p:nvSpPr>
          <p:spPr>
            <a:xfrm rot="10800000">
              <a:off x="7429" y="4086"/>
              <a:ext cx="834" cy="2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14988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: 形状 10"/>
            <p:cNvSpPr/>
            <p:nvPr/>
          </p:nvSpPr>
          <p:spPr>
            <a:xfrm>
              <a:off x="2832" y="3788"/>
              <a:ext cx="5081" cy="997"/>
            </a:xfrm>
            <a:custGeom>
              <a:avLst/>
              <a:gdLst>
                <a:gd name="connsiteX0" fmla="*/ 0 w 3226159"/>
                <a:gd name="connsiteY0" fmla="*/ 0 h 632856"/>
                <a:gd name="connsiteX1" fmla="*/ 3226159 w 3226159"/>
                <a:gd name="connsiteY1" fmla="*/ 0 h 632856"/>
                <a:gd name="connsiteX2" fmla="*/ 3226159 w 3226159"/>
                <a:gd name="connsiteY2" fmla="*/ 632856 h 632856"/>
                <a:gd name="connsiteX3" fmla="*/ 0 w 3226159"/>
                <a:gd name="connsiteY3" fmla="*/ 632856 h 632856"/>
                <a:gd name="connsiteX4" fmla="*/ 0 w 3226159"/>
                <a:gd name="connsiteY4" fmla="*/ 0 h 63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6159" h="632856">
                  <a:moveTo>
                    <a:pt x="0" y="0"/>
                  </a:moveTo>
                  <a:lnTo>
                    <a:pt x="3226159" y="0"/>
                  </a:lnTo>
                  <a:lnTo>
                    <a:pt x="3226159" y="632856"/>
                  </a:lnTo>
                  <a:lnTo>
                    <a:pt x="0" y="6328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认识</a:t>
              </a:r>
              <a:r>
                <a:rPr lang="zh-CN" altLang="en-US" sz="2000" kern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循环结构</a:t>
              </a:r>
              <a:endPara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任意多边形: 形状 16"/>
          <p:cNvSpPr/>
          <p:nvPr/>
        </p:nvSpPr>
        <p:spPr>
          <a:xfrm>
            <a:off x="5758180" y="4093210"/>
            <a:ext cx="5237480" cy="633095"/>
          </a:xfrm>
          <a:custGeom>
            <a:avLst/>
            <a:gdLst>
              <a:gd name="connsiteX0" fmla="*/ 0 w 2074940"/>
              <a:gd name="connsiteY0" fmla="*/ 0 h 632856"/>
              <a:gd name="connsiteX1" fmla="*/ 2074940 w 2074940"/>
              <a:gd name="connsiteY1" fmla="*/ 0 h 632856"/>
              <a:gd name="connsiteX2" fmla="*/ 2074940 w 2074940"/>
              <a:gd name="connsiteY2" fmla="*/ 632856 h 632856"/>
              <a:gd name="connsiteX3" fmla="*/ 0 w 2074940"/>
              <a:gd name="connsiteY3" fmla="*/ 632856 h 632856"/>
              <a:gd name="connsiteX4" fmla="*/ 0 w 2074940"/>
              <a:gd name="connsiteY4" fmla="*/ 0 h 6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940" h="632856">
                <a:moveTo>
                  <a:pt x="0" y="0"/>
                </a:moveTo>
                <a:lnTo>
                  <a:pt x="2074940" y="0"/>
                </a:lnTo>
                <a:lnTo>
                  <a:pt x="2074940" y="632856"/>
                </a:lnTo>
                <a:lnTo>
                  <a:pt x="0" y="6328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 dirty="0">
                <a:latin typeface="幼圆" panose="02010509060101010101" pitchFamily="49" charset="-122"/>
                <a:ea typeface="幼圆" panose="02010509060101010101" pitchFamily="49" charset="-122"/>
              </a:rPr>
              <a:t>用自然语言和流程图描述智能灌溉系统的工作原理</a:t>
            </a:r>
            <a:endParaRPr lang="zh-CN" altLang="en-US" sz="2000" kern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100" y="363855"/>
            <a:ext cx="190754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情境导入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534035" y="1727835"/>
            <a:ext cx="11068685" cy="236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壮壮兴高采烈地走进科技馆智能展厅，发现循环结构在这里应用广泛：智能交通信号灯通过循环算法定时切换；智能农业中，温室环境调控与灌溉设备均采用循环逻辑实现周期性运作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993775" y="970915"/>
            <a:ext cx="984758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在科技馆的智慧交通展厅中，循环现象随处可见。例如，智能交通信号灯系统按照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绿灯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—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黄灯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—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红灯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的顺序反复运行，这种周而复始的现象就是循环。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请根据以下步骤完成流程图：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开始循环。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绿灯亮起，计时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30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秒。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3.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黄灯亮起，计时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5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秒。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4.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红灯亮起，计时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20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秒。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5.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黄灯亮起，计时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5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秒。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6.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返回步骤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，再次循环。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80" name="IM 380"/>
          <p:cNvPicPr/>
          <p:nvPr/>
        </p:nvPicPr>
        <p:blipFill>
          <a:blip r:embed="rId1"/>
          <a:stretch>
            <a:fillRect/>
          </a:stretch>
        </p:blipFill>
        <p:spPr>
          <a:xfrm>
            <a:off x="6379845" y="3107055"/>
            <a:ext cx="3763645" cy="32365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364095" y="3466465"/>
            <a:ext cx="28600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绿灯亮起，计时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 30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秒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01255" y="4216400"/>
            <a:ext cx="27736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黄灯亮起，计时 5 秒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37755" y="4966335"/>
            <a:ext cx="32054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红灯亮起，计时 20 秒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01255" y="5716905"/>
            <a:ext cx="30810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cs typeface="+mn-ea"/>
                <a:sym typeface="+mn-lt"/>
              </a:rPr>
              <a:t>黄灯亮起，计时 5 秒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3" grpId="1"/>
      <p:bldP spid="14" grpId="1"/>
      <p:bldP spid="15" grpId="1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870" y="946150"/>
            <a:ext cx="10182225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在编程中，为实现某个功能的重复执行而设计的控制结构，称为循环结构。循环结构可以分为条件循环和计数循环两种形式。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9091" l="9631" r="93852">
                        <a14:foregroundMark x1="49180" y1="69273" x2="31967" y2="89091"/>
                        <a14:foregroundMark x1="73566" y1="68182" x2="40984" y2="62182"/>
                        <a14:foregroundMark x1="83197" y1="57455" x2="70697" y2="69091"/>
                        <a14:foregroundMark x1="17213" y1="69636" x2="19262" y2="89273"/>
                        <a14:foregroundMark x1="16598" y1="90182" x2="27254" y2="99091"/>
                        <a14:foregroundMark x1="44057" y1="52909" x2="33607" y2="55091"/>
                        <a14:foregroundMark x1="41598" y1="39273" x2="38115" y2="50545"/>
                        <a14:foregroundMark x1="93852" y1="50000" x2="87295" y2="53091"/>
                        <a14:foregroundMark x1="32172" y1="51636" x2="38525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7892" y="3953894"/>
            <a:ext cx="2242107" cy="2526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396938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智能农业展区，壮壮发现一个非常有趣的智能灌溉系统。系统装有土壤湿度传感器，能实时监测土壤的湿度。当土壤湿度低于下阈值时，系统启动灌溉；当土壤湿度达到或超过上阈值时，系统停止灌溉。灌溉过程中，系统会反复检测土壤湿度，确保植物获得适量水分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灌溉系统根据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来判断是否需要灌溉。如果达到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，启动灌溉，否则不灌溉。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3220" y="31369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土壤湿度是否低于下阈值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920" y="3670935"/>
            <a:ext cx="25266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下阈值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" grpId="1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请补全下面的流程图。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3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0" y="1743710"/>
            <a:ext cx="4766310" cy="4505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练一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练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日常生活中有许多利用循环结构进行控制或调整的场景。如天黑时感光灯会自动亮起来，其中的关键是根据光线是否低于阈值决定是否亮灯。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感光灯重复执行以下步骤：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）光线传感器检测光线是否低于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）如果低于阈值，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并等待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5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秒。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）如果高于阈值，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9915" y="2607310"/>
            <a:ext cx="6915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阈值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1285" y="3133090"/>
            <a:ext cx="6915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8120" y="3720465"/>
            <a:ext cx="6915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关灯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想一</a:t>
            </a:r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想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771525"/>
            <a:ext cx="11521440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请画出感光灯的工作流程图。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1569" b="1389"/>
          <a:stretch>
            <a:fillRect/>
          </a:stretch>
        </p:blipFill>
        <p:spPr>
          <a:xfrm>
            <a:off x="3310890" y="1630045"/>
            <a:ext cx="5767070" cy="47904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50055" y="2478405"/>
            <a:ext cx="33388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光线传感器检测光线值</a:t>
            </a:r>
            <a:r>
              <a:rPr lang="en-US" altLang="zh-CN" sz="20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   </a:t>
            </a:r>
            <a:endParaRPr lang="en-US" altLang="zh-CN" sz="20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4875" y="3628390"/>
            <a:ext cx="20421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光线值低于阈值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3530" y="4918075"/>
            <a:ext cx="7048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开灯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61275" y="4918075"/>
            <a:ext cx="7048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关灯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100" y="363855"/>
            <a:ext cx="2484120" cy="461645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" y="771525"/>
            <a:ext cx="1152144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循环结构可以分成条件循环和计数循环。条件循环是通过判断条件表达式来控制循环体是否执行。计数循环用于事先能够确定循环执行次数的场景，如在程序中绘制正多边形。请你体验绘制正四边形的程序，并完成流程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图片 3" descr="画正方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2785745"/>
            <a:ext cx="3979545" cy="3776980"/>
          </a:xfrm>
          <a:prstGeom prst="rect">
            <a:avLst/>
          </a:prstGeom>
        </p:spPr>
      </p:pic>
      <p:pic>
        <p:nvPicPr>
          <p:cNvPr id="11" name="ECB019B1-382A-4266-B25C-5B523AA43C14-3" descr="C:/Users/Administrator/AppData/Local/Temp/wps.BJtgRww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065" y="2524760"/>
            <a:ext cx="3235960" cy="43141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89775" y="4206875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变量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i≥4?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9775" y="4930775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移动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200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步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0405" y="5342890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旋转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90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度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8" grpId="1"/>
      <p:bldP spid="9" grpId="1"/>
      <p:bldP spid="10" grpId="1"/>
    </p:bld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NDNjYmQxODk4NTNlMDc5MjUwM2U4ZWZhMWVjMGMyMzk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1017</Words>
  <Application>WPS 演示</Application>
  <PresentationFormat>宽屏</PresentationFormat>
  <Paragraphs>92</Paragraphs>
  <Slides>10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幼圆</vt:lpstr>
      <vt:lpstr>字魂35号-经典雅黑</vt:lpstr>
      <vt:lpstr>黑体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小姿</cp:lastModifiedBy>
  <cp:revision>377</cp:revision>
  <dcterms:created xsi:type="dcterms:W3CDTF">2022-04-26T05:40:00Z</dcterms:created>
  <dcterms:modified xsi:type="dcterms:W3CDTF">2025-08-12T14:51:29Z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BFE0E31B539E47B5B2BEB87B0847E8BF_13</vt:lpwstr>
  </property>
  <property fmtid="{D5CDD505-2E9C-101B-9397-08002B2CF9AE}" pid="3" name="KSOProductBuildVer">
    <vt:lpwstr>2052-12.1.0.21915</vt:lpwstr>
  </property>
</Properties>
</file>